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7" r:id="rId31"/>
    <p:sldId id="288" r:id="rId32"/>
    <p:sldId id="289" r:id="rId33"/>
    <p:sldId id="290" r:id="rId34"/>
    <p:sldId id="284" r:id="rId35"/>
    <p:sldId id="285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255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1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3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文字版面配置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7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文字版面配置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83" name="圖片版面配置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12"/>
          <p:cNvSpPr/>
          <p:nvPr/>
        </p:nvSpPr>
        <p:spPr>
          <a:xfrm>
            <a:off x="-67734" y="-59267"/>
            <a:ext cx="12361335" cy="7027334"/>
          </a:xfrm>
          <a:prstGeom prst="rect">
            <a:avLst/>
          </a:prstGeom>
          <a:gradFill>
            <a:gsLst>
              <a:gs pos="0">
                <a:srgbClr val="91DDDB"/>
              </a:gs>
              <a:gs pos="50422">
                <a:srgbClr val="BBD8C8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solidFill>
              <a:srgbClr val="B0967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矩形 13"/>
          <p:cNvSpPr/>
          <p:nvPr/>
        </p:nvSpPr>
        <p:spPr>
          <a:xfrm>
            <a:off x="11155464" y="-59267"/>
            <a:ext cx="1138136" cy="1138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" name="文字方塊 14"/>
          <p:cNvSpPr txBox="1"/>
          <p:nvPr/>
        </p:nvSpPr>
        <p:spPr>
          <a:xfrm>
            <a:off x="1688252" y="2616200"/>
            <a:ext cx="4294294" cy="1158240"/>
          </a:xfrm>
          <a:prstGeom prst="rect">
            <a:avLst/>
          </a:prstGeom>
          <a:ln w="12700">
            <a:miter lim="400000"/>
          </a:ln>
          <a:effectLst>
            <a:outerShdw blurRad="215900" dir="5040000" rotWithShape="0">
              <a:srgbClr val="72683E">
                <a:alpha val="82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6000" b="1" spc="6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專題報告</a:t>
            </a:r>
          </a:p>
        </p:txBody>
      </p:sp>
      <p:sp>
        <p:nvSpPr>
          <p:cNvPr id="97" name="直線接點 16"/>
          <p:cNvSpPr/>
          <p:nvPr/>
        </p:nvSpPr>
        <p:spPr>
          <a:xfrm>
            <a:off x="1727200" y="3870081"/>
            <a:ext cx="4842934" cy="1"/>
          </a:xfrm>
          <a:prstGeom prst="line">
            <a:avLst/>
          </a:prstGeom>
          <a:ln w="28575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文字方塊 17"/>
          <p:cNvSpPr txBox="1"/>
          <p:nvPr/>
        </p:nvSpPr>
        <p:spPr>
          <a:xfrm>
            <a:off x="1688252" y="4037339"/>
            <a:ext cx="2965029" cy="548641"/>
          </a:xfrm>
          <a:prstGeom prst="rect">
            <a:avLst/>
          </a:prstGeom>
          <a:ln w="12700">
            <a:miter lim="400000"/>
          </a:ln>
          <a:effectLst>
            <a:outerShdw blurRad="215900" dir="5040000" rotWithShape="0">
              <a:srgbClr val="72683E">
                <a:alpha val="82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500" b="1" spc="3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報告者 : </a:t>
            </a:r>
            <a:r>
              <a:rPr spc="600"/>
              <a:t>施孝潔</a:t>
            </a:r>
          </a:p>
        </p:txBody>
      </p:sp>
      <p:sp>
        <p:nvSpPr>
          <p:cNvPr id="99" name="直線接點 19"/>
          <p:cNvSpPr/>
          <p:nvPr/>
        </p:nvSpPr>
        <p:spPr>
          <a:xfrm>
            <a:off x="11710885" y="4587575"/>
            <a:ext cx="1" cy="1763770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9" name="專題_page-0006.jpg" descr="專題_page-00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444" y="714875"/>
            <a:ext cx="10921112" cy="6143125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首頁"/>
          <p:cNvSpPr txBox="1"/>
          <p:nvPr/>
        </p:nvSpPr>
        <p:spPr>
          <a:xfrm>
            <a:off x="597481" y="239834"/>
            <a:ext cx="62077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80000"/>
              </a:lnSpc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首頁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5" name="註冊頁面"/>
          <p:cNvSpPr txBox="1"/>
          <p:nvPr/>
        </p:nvSpPr>
        <p:spPr>
          <a:xfrm>
            <a:off x="597481" y="239834"/>
            <a:ext cx="113741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註冊頁面</a:t>
            </a:r>
          </a:p>
        </p:txBody>
      </p:sp>
      <p:pic>
        <p:nvPicPr>
          <p:cNvPr id="296" name="截圖 2020-12-22 下午10.54.11.png" descr="截圖 2020-12-22 下午10.54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438" y="716258"/>
            <a:ext cx="10881123" cy="6150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01" name="專題_page-0004.jpg" descr="專題_page-00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203" y="729772"/>
            <a:ext cx="10925594" cy="6147015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登入頁面"/>
          <p:cNvSpPr txBox="1"/>
          <p:nvPr/>
        </p:nvSpPr>
        <p:spPr>
          <a:xfrm>
            <a:off x="597481" y="239834"/>
            <a:ext cx="113741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登入頁面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07" name="專題_page-0012.jpg" descr="專題_page-00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014" y="712141"/>
            <a:ext cx="10925972" cy="614585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毛孩大小事"/>
          <p:cNvSpPr txBox="1"/>
          <p:nvPr/>
        </p:nvSpPr>
        <p:spPr>
          <a:xfrm>
            <a:off x="597481" y="239834"/>
            <a:ext cx="139573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毛孩大小事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13" name="專題_page-0011.jpg" descr="專題_page-00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89" y="636074"/>
            <a:ext cx="10906496" cy="6134904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毛孩大小事-點擊問題"/>
          <p:cNvSpPr txBox="1"/>
          <p:nvPr/>
        </p:nvSpPr>
        <p:spPr>
          <a:xfrm>
            <a:off x="597481" y="239834"/>
            <a:ext cx="255739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毛孩大小事-點擊問題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59" y="646448"/>
            <a:ext cx="11080141" cy="62219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19" name="專題_page-0014.jpg" descr="專題_page-00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968" y="722215"/>
            <a:ext cx="10908064" cy="6135785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毛孩大小事-我要發問"/>
          <p:cNvSpPr txBox="1"/>
          <p:nvPr/>
        </p:nvSpPr>
        <p:spPr>
          <a:xfrm>
            <a:off x="597481" y="239834"/>
            <a:ext cx="255739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毛孩大小事-我要發問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5" name="專題_page-0010.jpg" descr="專題_page-00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92" y="723366"/>
            <a:ext cx="10906016" cy="613463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毛孩大小事-寵物百科"/>
          <p:cNvSpPr txBox="1"/>
          <p:nvPr/>
        </p:nvSpPr>
        <p:spPr>
          <a:xfrm>
            <a:off x="597481" y="239834"/>
            <a:ext cx="255739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毛孩大小事-寵物百科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1" name="專題_page-0015.jpg" descr="專題_page-001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16" y="707994"/>
            <a:ext cx="10911968" cy="613798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最新消息"/>
          <p:cNvSpPr txBox="1"/>
          <p:nvPr/>
        </p:nvSpPr>
        <p:spPr>
          <a:xfrm>
            <a:off x="597481" y="239834"/>
            <a:ext cx="113741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最新消息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7" name="專題_page-0020.jpg" descr="專題_page-00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028" y="20831"/>
            <a:ext cx="4343943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關於Petcle"/>
          <p:cNvSpPr txBox="1"/>
          <p:nvPr/>
        </p:nvSpPr>
        <p:spPr>
          <a:xfrm>
            <a:off x="597481" y="239834"/>
            <a:ext cx="143744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關於Petcle</a:t>
            </a:r>
          </a:p>
        </p:txBody>
      </p:sp>
      <p:sp>
        <p:nvSpPr>
          <p:cNvPr id="339" name="線條"/>
          <p:cNvSpPr/>
          <p:nvPr/>
        </p:nvSpPr>
        <p:spPr>
          <a:xfrm>
            <a:off x="7973106" y="2406118"/>
            <a:ext cx="1929297" cy="1"/>
          </a:xfrm>
          <a:prstGeom prst="line">
            <a:avLst/>
          </a:prstGeom>
          <a:ln w="12700">
            <a:solidFill>
              <a:srgbClr val="14161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0" name="線條"/>
          <p:cNvSpPr/>
          <p:nvPr/>
        </p:nvSpPr>
        <p:spPr>
          <a:xfrm>
            <a:off x="2334145" y="4759634"/>
            <a:ext cx="1929297" cy="1"/>
          </a:xfrm>
          <a:prstGeom prst="line">
            <a:avLst/>
          </a:prstGeom>
          <a:ln w="12700">
            <a:solidFill>
              <a:srgbClr val="14161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1" name="線條"/>
          <p:cNvSpPr/>
          <p:nvPr/>
        </p:nvSpPr>
        <p:spPr>
          <a:xfrm>
            <a:off x="7973106" y="6370766"/>
            <a:ext cx="1929297" cy="1"/>
          </a:xfrm>
          <a:prstGeom prst="line">
            <a:avLst/>
          </a:prstGeom>
          <a:ln w="12700">
            <a:solidFill>
              <a:srgbClr val="14161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2" name="關於Petcle"/>
          <p:cNvSpPr txBox="1"/>
          <p:nvPr/>
        </p:nvSpPr>
        <p:spPr>
          <a:xfrm>
            <a:off x="10174142" y="2207998"/>
            <a:ext cx="143744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關於Petcle</a:t>
            </a:r>
          </a:p>
        </p:txBody>
      </p:sp>
      <p:sp>
        <p:nvSpPr>
          <p:cNvPr id="343" name="聯絡我們表單"/>
          <p:cNvSpPr txBox="1"/>
          <p:nvPr/>
        </p:nvSpPr>
        <p:spPr>
          <a:xfrm>
            <a:off x="617809" y="4561514"/>
            <a:ext cx="16540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聯絡我們表單</a:t>
            </a:r>
          </a:p>
        </p:txBody>
      </p:sp>
      <p:sp>
        <p:nvSpPr>
          <p:cNvPr id="344" name="Footer"/>
          <p:cNvSpPr txBox="1"/>
          <p:nvPr/>
        </p:nvSpPr>
        <p:spPr>
          <a:xfrm>
            <a:off x="10063574" y="6172646"/>
            <a:ext cx="98577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Footer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49" name="專題_page-0013.jpg" descr="專題_page-00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361" y="12455"/>
            <a:ext cx="10908951" cy="6137652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登入會員後"/>
          <p:cNvSpPr txBox="1"/>
          <p:nvPr/>
        </p:nvSpPr>
        <p:spPr>
          <a:xfrm>
            <a:off x="10469611" y="6273680"/>
            <a:ext cx="139573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登入會員後</a:t>
            </a:r>
          </a:p>
        </p:txBody>
      </p:sp>
      <p:sp>
        <p:nvSpPr>
          <p:cNvPr id="8" name="圓形"/>
          <p:cNvSpPr/>
          <p:nvPr/>
        </p:nvSpPr>
        <p:spPr>
          <a:xfrm>
            <a:off x="9830380" y="12454"/>
            <a:ext cx="913837" cy="913838"/>
          </a:xfrm>
          <a:prstGeom prst="ellipse">
            <a:avLst/>
          </a:prstGeom>
          <a:ln w="76200">
            <a:solidFill>
              <a:srgbClr val="EDCD0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9" name="專題_page-0016.jpg" descr="專題_page-001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3801" y="683288"/>
            <a:ext cx="10908952" cy="613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矩形 12"/>
          <p:cNvSpPr/>
          <p:nvPr/>
        </p:nvSpPr>
        <p:spPr>
          <a:xfrm>
            <a:off x="-19389" y="0"/>
            <a:ext cx="4416822" cy="6858000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矩形 13"/>
          <p:cNvSpPr/>
          <p:nvPr/>
        </p:nvSpPr>
        <p:spPr>
          <a:xfrm>
            <a:off x="11053864" y="5719864"/>
            <a:ext cx="1138136" cy="1138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直線接點 19"/>
          <p:cNvSpPr/>
          <p:nvPr/>
        </p:nvSpPr>
        <p:spPr>
          <a:xfrm flipH="1">
            <a:off x="622119" y="4258233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文字方塊 5"/>
          <p:cNvSpPr txBox="1"/>
          <p:nvPr/>
        </p:nvSpPr>
        <p:spPr>
          <a:xfrm>
            <a:off x="7778829" y="1735789"/>
            <a:ext cx="37324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主題概念</a:t>
            </a:r>
          </a:p>
        </p:txBody>
      </p:sp>
      <p:sp>
        <p:nvSpPr>
          <p:cNvPr id="106" name="文字方塊 15"/>
          <p:cNvSpPr txBox="1"/>
          <p:nvPr/>
        </p:nvSpPr>
        <p:spPr>
          <a:xfrm>
            <a:off x="7778827" y="3071191"/>
            <a:ext cx="373241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網站架構</a:t>
            </a:r>
          </a:p>
        </p:txBody>
      </p:sp>
      <p:sp>
        <p:nvSpPr>
          <p:cNvPr id="107" name="文字方塊 18"/>
          <p:cNvSpPr txBox="1"/>
          <p:nvPr/>
        </p:nvSpPr>
        <p:spPr>
          <a:xfrm>
            <a:off x="7778827" y="4400894"/>
            <a:ext cx="373241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畫面構想</a:t>
            </a:r>
          </a:p>
        </p:txBody>
      </p:sp>
      <p:sp>
        <p:nvSpPr>
          <p:cNvPr id="108" name="直線接點 7"/>
          <p:cNvSpPr/>
          <p:nvPr/>
        </p:nvSpPr>
        <p:spPr>
          <a:xfrm>
            <a:off x="7392286" y="1604651"/>
            <a:ext cx="1" cy="3648991"/>
          </a:xfrm>
          <a:prstGeom prst="line">
            <a:avLst/>
          </a:prstGeom>
          <a:ln w="6350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橢圓 20"/>
          <p:cNvSpPr/>
          <p:nvPr/>
        </p:nvSpPr>
        <p:spPr>
          <a:xfrm>
            <a:off x="7321628" y="3275214"/>
            <a:ext cx="150739" cy="150739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橢圓 21"/>
          <p:cNvSpPr/>
          <p:nvPr/>
        </p:nvSpPr>
        <p:spPr>
          <a:xfrm>
            <a:off x="7336591" y="1937419"/>
            <a:ext cx="150739" cy="150739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橢圓 22"/>
          <p:cNvSpPr/>
          <p:nvPr/>
        </p:nvSpPr>
        <p:spPr>
          <a:xfrm>
            <a:off x="7316917" y="4613009"/>
            <a:ext cx="150739" cy="150739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橢圓 23"/>
          <p:cNvSpPr/>
          <p:nvPr/>
        </p:nvSpPr>
        <p:spPr>
          <a:xfrm>
            <a:off x="2076087" y="585766"/>
            <a:ext cx="1544091" cy="1544092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文字方塊 2"/>
          <p:cNvSpPr txBox="1"/>
          <p:nvPr/>
        </p:nvSpPr>
        <p:spPr>
          <a:xfrm>
            <a:off x="2293931" y="834111"/>
            <a:ext cx="138822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目錄</a:t>
            </a:r>
          </a:p>
        </p:txBody>
      </p:sp>
      <p:sp>
        <p:nvSpPr>
          <p:cNvPr id="114" name="文字方塊 4"/>
          <p:cNvSpPr txBox="1"/>
          <p:nvPr/>
        </p:nvSpPr>
        <p:spPr>
          <a:xfrm>
            <a:off x="2305785" y="1366125"/>
            <a:ext cx="1729048" cy="415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500"/>
            </a:lvl1pPr>
          </a:lstStyle>
          <a:p>
            <a:r>
              <a:t>content</a:t>
            </a:r>
          </a:p>
        </p:txBody>
      </p:sp>
      <p:sp>
        <p:nvSpPr>
          <p:cNvPr id="115" name="文字方塊 24"/>
          <p:cNvSpPr txBox="1"/>
          <p:nvPr/>
        </p:nvSpPr>
        <p:spPr>
          <a:xfrm>
            <a:off x="6401056" y="1748351"/>
            <a:ext cx="721547" cy="51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 spc="3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116" name="文字方塊 25"/>
          <p:cNvSpPr txBox="1"/>
          <p:nvPr/>
        </p:nvSpPr>
        <p:spPr>
          <a:xfrm>
            <a:off x="6401056" y="3071191"/>
            <a:ext cx="721547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 spc="3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117" name="文字方塊 26"/>
          <p:cNvSpPr txBox="1"/>
          <p:nvPr/>
        </p:nvSpPr>
        <p:spPr>
          <a:xfrm>
            <a:off x="6403135" y="4411379"/>
            <a:ext cx="721547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 spc="3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56" name="專題_page-0005.jpg" descr="專題_page-00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741" y="721229"/>
            <a:ext cx="10908518" cy="6137408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我的主頁"/>
          <p:cNvSpPr txBox="1"/>
          <p:nvPr/>
        </p:nvSpPr>
        <p:spPr>
          <a:xfrm>
            <a:off x="597481" y="239834"/>
            <a:ext cx="113741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我的主頁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0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62" name="專題_page-0009.jpg" descr="專題_page-000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836" y="709042"/>
            <a:ext cx="10898328" cy="6131674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我的主頁-上傳照片"/>
          <p:cNvSpPr txBox="1"/>
          <p:nvPr/>
        </p:nvSpPr>
        <p:spPr>
          <a:xfrm>
            <a:off x="597481" y="239834"/>
            <a:ext cx="229907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我的主頁-上傳照片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9" name="我的寶貝"/>
          <p:cNvSpPr txBox="1"/>
          <p:nvPr/>
        </p:nvSpPr>
        <p:spPr>
          <a:xfrm>
            <a:off x="10659156" y="6226294"/>
            <a:ext cx="113741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我的寶貝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95730" cy="6296310"/>
          </a:xfrm>
          <a:prstGeom prst="rect">
            <a:avLst/>
          </a:prstGeom>
        </p:spPr>
      </p:pic>
      <p:pic>
        <p:nvPicPr>
          <p:cNvPr id="370" name="截圖 2020-12-22 下午8.53.32.png" descr="截圖 2020-12-22 下午8.53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188" y="317499"/>
            <a:ext cx="11633201" cy="654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3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75" name="專題_page-0022.jpg" descr="專題_page-002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121" y="719406"/>
            <a:ext cx="10911758" cy="613923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寶貝信箱"/>
          <p:cNvSpPr txBox="1"/>
          <p:nvPr/>
        </p:nvSpPr>
        <p:spPr>
          <a:xfrm>
            <a:off x="597481" y="239834"/>
            <a:ext cx="113741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寶貝信箱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9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寶貝信箱"/>
          <p:cNvSpPr txBox="1"/>
          <p:nvPr/>
        </p:nvSpPr>
        <p:spPr>
          <a:xfrm>
            <a:off x="597481" y="239834"/>
            <a:ext cx="113741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寶貝信箱</a:t>
            </a:r>
          </a:p>
        </p:txBody>
      </p:sp>
      <p:pic>
        <p:nvPicPr>
          <p:cNvPr id="382" name="截圖 2020-12-22 下午10.58.49.png" descr="截圖 2020-12-22 下午10.58.49.png"/>
          <p:cNvPicPr>
            <a:picLocks noChangeAspect="1"/>
          </p:cNvPicPr>
          <p:nvPr/>
        </p:nvPicPr>
        <p:blipFill>
          <a:blip r:embed="rId2">
            <a:extLst/>
          </a:blip>
          <a:srcRect b="103"/>
          <a:stretch>
            <a:fillRect/>
          </a:stretch>
        </p:blipFill>
        <p:spPr>
          <a:xfrm>
            <a:off x="666682" y="765852"/>
            <a:ext cx="10858765" cy="6092148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圓形"/>
          <p:cNvSpPr/>
          <p:nvPr/>
        </p:nvSpPr>
        <p:spPr>
          <a:xfrm>
            <a:off x="7799357" y="4130115"/>
            <a:ext cx="913837" cy="913838"/>
          </a:xfrm>
          <a:prstGeom prst="ellipse">
            <a:avLst/>
          </a:prstGeom>
          <a:ln w="76200">
            <a:solidFill>
              <a:srgbClr val="EDCD0F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6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7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88" name="專題_page-0024.jpg" descr="專題_page-00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828" y="714534"/>
            <a:ext cx="10892344" cy="6128308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療癒空間-儲存照片以輪播方式呈現"/>
          <p:cNvSpPr txBox="1"/>
          <p:nvPr/>
        </p:nvSpPr>
        <p:spPr>
          <a:xfrm>
            <a:off x="597481" y="239834"/>
            <a:ext cx="410730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療癒空間-儲存照片以輪播方式呈現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94" name="專題_page-0025.jpg" descr="專題_page-00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572" y="721038"/>
            <a:ext cx="10908856" cy="613759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療癒空間-照片呈現"/>
          <p:cNvSpPr txBox="1"/>
          <p:nvPr/>
        </p:nvSpPr>
        <p:spPr>
          <a:xfrm>
            <a:off x="597481" y="239834"/>
            <a:ext cx="229907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療癒空間-照片呈現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9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00" name="專題_page-0026.jpg" descr="專題_page-002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198" y="705948"/>
            <a:ext cx="10907604" cy="6136894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療癒空間-點擊照片"/>
          <p:cNvSpPr txBox="1"/>
          <p:nvPr/>
        </p:nvSpPr>
        <p:spPr>
          <a:xfrm>
            <a:off x="597481" y="239834"/>
            <a:ext cx="229907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t>療癒空間-點擊照片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後台"/>
          <p:cNvSpPr txBox="1"/>
          <p:nvPr/>
        </p:nvSpPr>
        <p:spPr>
          <a:xfrm>
            <a:off x="597481" y="239834"/>
            <a:ext cx="15251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rPr dirty="0" err="1" smtClean="0"/>
              <a:t>後台</a:t>
            </a:r>
            <a:r>
              <a:rPr lang="en-US" dirty="0" smtClean="0"/>
              <a:t>-</a:t>
            </a:r>
            <a:r>
              <a:rPr lang="zh-TW" altLang="en-US" dirty="0" smtClean="0"/>
              <a:t>討論區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63" y="682959"/>
            <a:ext cx="10975874" cy="61957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37" y="6280555"/>
            <a:ext cx="720743" cy="34158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後台"/>
          <p:cNvSpPr txBox="1"/>
          <p:nvPr/>
        </p:nvSpPr>
        <p:spPr>
          <a:xfrm>
            <a:off x="597481" y="239834"/>
            <a:ext cx="17858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rPr dirty="0" err="1" smtClean="0"/>
              <a:t>後台</a:t>
            </a:r>
            <a:r>
              <a:rPr lang="en-US" altLang="zh-TW" dirty="0" smtClean="0"/>
              <a:t>-</a:t>
            </a:r>
            <a:r>
              <a:rPr lang="zh-TW" altLang="en-US" dirty="0" smtClean="0"/>
              <a:t>最新消息</a:t>
            </a:r>
            <a:endParaRPr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01" y="773723"/>
            <a:ext cx="10879998" cy="61050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37" y="6280555"/>
            <a:ext cx="720743" cy="3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864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矩形 12"/>
          <p:cNvSpPr/>
          <p:nvPr/>
        </p:nvSpPr>
        <p:spPr>
          <a:xfrm>
            <a:off x="-19391" y="-1"/>
            <a:ext cx="6112621" cy="6858001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矩形 13"/>
          <p:cNvSpPr/>
          <p:nvPr/>
        </p:nvSpPr>
        <p:spPr>
          <a:xfrm>
            <a:off x="11053864" y="5719864"/>
            <a:ext cx="1138136" cy="1138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直線接點 19"/>
          <p:cNvSpPr/>
          <p:nvPr/>
        </p:nvSpPr>
        <p:spPr>
          <a:xfrm flipH="1">
            <a:off x="555617" y="543746"/>
            <a:ext cx="1" cy="1763771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橢圓 3"/>
          <p:cNvSpPr/>
          <p:nvPr/>
        </p:nvSpPr>
        <p:spPr>
          <a:xfrm>
            <a:off x="4020310" y="1367442"/>
            <a:ext cx="4145837" cy="41458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文字方塊 5"/>
          <p:cNvSpPr txBox="1"/>
          <p:nvPr/>
        </p:nvSpPr>
        <p:spPr>
          <a:xfrm>
            <a:off x="4647924" y="3329952"/>
            <a:ext cx="30840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 b="1" spc="600">
                <a:solidFill>
                  <a:srgbClr val="80808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主題概念</a:t>
            </a:r>
          </a:p>
        </p:txBody>
      </p:sp>
      <p:sp>
        <p:nvSpPr>
          <p:cNvPr id="125" name="文字方塊 16"/>
          <p:cNvSpPr txBox="1"/>
          <p:nvPr/>
        </p:nvSpPr>
        <p:spPr>
          <a:xfrm>
            <a:off x="4551217" y="2447395"/>
            <a:ext cx="3084022" cy="807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000" b="1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後台"/>
          <p:cNvSpPr txBox="1"/>
          <p:nvPr/>
        </p:nvSpPr>
        <p:spPr>
          <a:xfrm>
            <a:off x="597481" y="239834"/>
            <a:ext cx="17858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rPr dirty="0" err="1" smtClean="0"/>
              <a:t>後台</a:t>
            </a:r>
            <a:r>
              <a:rPr lang="en-US" altLang="zh-TW" dirty="0" smtClean="0"/>
              <a:t>-</a:t>
            </a:r>
            <a:r>
              <a:rPr lang="zh-TW" altLang="en-US" dirty="0" smtClean="0"/>
              <a:t>關於我們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0" y="682637"/>
            <a:ext cx="11007168" cy="61753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37" y="6280555"/>
            <a:ext cx="720743" cy="3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12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後台"/>
          <p:cNvSpPr txBox="1"/>
          <p:nvPr/>
        </p:nvSpPr>
        <p:spPr>
          <a:xfrm>
            <a:off x="597481" y="239834"/>
            <a:ext cx="126444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rPr dirty="0" err="1" smtClean="0"/>
              <a:t>後台</a:t>
            </a:r>
            <a:r>
              <a:rPr lang="en-US" altLang="zh-TW" dirty="0" smtClean="0"/>
              <a:t>-</a:t>
            </a:r>
            <a:r>
              <a:rPr lang="zh-TW" altLang="en-US" dirty="0" smtClean="0"/>
              <a:t>信件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89" y="678224"/>
            <a:ext cx="10985345" cy="61797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37" y="6280555"/>
            <a:ext cx="720743" cy="3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27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後台"/>
          <p:cNvSpPr txBox="1"/>
          <p:nvPr/>
        </p:nvSpPr>
        <p:spPr>
          <a:xfrm>
            <a:off x="597481" y="239834"/>
            <a:ext cx="17858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rPr dirty="0" err="1" smtClean="0"/>
              <a:t>後台</a:t>
            </a:r>
            <a:r>
              <a:rPr lang="en-US" altLang="zh-TW" dirty="0" smtClean="0"/>
              <a:t>-</a:t>
            </a:r>
            <a:r>
              <a:rPr lang="zh-TW" altLang="en-US" dirty="0" smtClean="0"/>
              <a:t>用戶管理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9" y="701703"/>
            <a:ext cx="10925142" cy="61562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37" y="6280555"/>
            <a:ext cx="720743" cy="3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14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矩形 12"/>
          <p:cNvSpPr/>
          <p:nvPr/>
        </p:nvSpPr>
        <p:spPr>
          <a:xfrm>
            <a:off x="-19389" y="5326777"/>
            <a:ext cx="1668080" cy="1531224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7" name="後台"/>
          <p:cNvSpPr txBox="1"/>
          <p:nvPr/>
        </p:nvSpPr>
        <p:spPr>
          <a:xfrm>
            <a:off x="597481" y="239834"/>
            <a:ext cx="17858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pc="233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rPr dirty="0" err="1" smtClean="0"/>
              <a:t>後台</a:t>
            </a:r>
            <a:r>
              <a:rPr lang="en-US" altLang="zh-TW" dirty="0" smtClean="0"/>
              <a:t>-</a:t>
            </a:r>
            <a:r>
              <a:rPr lang="zh-TW" altLang="en-US" dirty="0" smtClean="0"/>
              <a:t>照</a:t>
            </a:r>
            <a:r>
              <a:rPr lang="zh-TW" altLang="en-US" dirty="0"/>
              <a:t>片</a:t>
            </a:r>
            <a:r>
              <a:rPr lang="zh-TW" altLang="en-US" dirty="0" smtClean="0"/>
              <a:t>管理</a:t>
            </a:r>
            <a:endParaRPr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1" y="609514"/>
            <a:ext cx="11124968" cy="624848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37" y="6280555"/>
            <a:ext cx="720743" cy="3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9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矩形 1"/>
          <p:cNvSpPr/>
          <p:nvPr/>
        </p:nvSpPr>
        <p:spPr>
          <a:xfrm>
            <a:off x="105495" y="-1"/>
            <a:ext cx="12192001" cy="6858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0" name="矩形 12"/>
          <p:cNvSpPr/>
          <p:nvPr/>
        </p:nvSpPr>
        <p:spPr>
          <a:xfrm>
            <a:off x="-19389" y="0"/>
            <a:ext cx="1668080" cy="6858000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1" name="矩形 13"/>
          <p:cNvSpPr/>
          <p:nvPr/>
        </p:nvSpPr>
        <p:spPr>
          <a:xfrm>
            <a:off x="11053864" y="0"/>
            <a:ext cx="1138136" cy="1138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2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3" name="橢圓 89"/>
          <p:cNvSpPr/>
          <p:nvPr/>
        </p:nvSpPr>
        <p:spPr>
          <a:xfrm>
            <a:off x="1013526" y="663208"/>
            <a:ext cx="1272474" cy="1272474"/>
          </a:xfrm>
          <a:prstGeom prst="ellipse">
            <a:avLst/>
          </a:prstGeom>
          <a:solidFill>
            <a:srgbClr val="FFFFFF">
              <a:alpha val="8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4" name="文字方塊 90"/>
          <p:cNvSpPr txBox="1"/>
          <p:nvPr/>
        </p:nvSpPr>
        <p:spPr>
          <a:xfrm>
            <a:off x="1254137" y="868556"/>
            <a:ext cx="827886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500" spc="30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r>
              <a:rPr b="1" dirty="0" err="1"/>
              <a:t>使用技術</a:t>
            </a:r>
            <a:endParaRPr b="1" dirty="0"/>
          </a:p>
        </p:txBody>
      </p:sp>
      <p:sp>
        <p:nvSpPr>
          <p:cNvPr id="415" name="前端"/>
          <p:cNvSpPr txBox="1"/>
          <p:nvPr/>
        </p:nvSpPr>
        <p:spPr>
          <a:xfrm>
            <a:off x="3012440" y="2449754"/>
            <a:ext cx="7747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 spc="240">
                <a:solidFill>
                  <a:srgbClr val="B0967C"/>
                </a:solidFill>
              </a:defRPr>
            </a:lvl1pPr>
          </a:lstStyle>
          <a:p>
            <a:r>
              <a:t>前端</a:t>
            </a:r>
          </a:p>
        </p:txBody>
      </p:sp>
      <p:sp>
        <p:nvSpPr>
          <p:cNvPr id="416" name="後端"/>
          <p:cNvSpPr txBox="1"/>
          <p:nvPr/>
        </p:nvSpPr>
        <p:spPr>
          <a:xfrm>
            <a:off x="6078475" y="2449754"/>
            <a:ext cx="7747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 spc="240">
                <a:solidFill>
                  <a:srgbClr val="B0967C"/>
                </a:solidFill>
              </a:defRPr>
            </a:lvl1pPr>
          </a:lstStyle>
          <a:p>
            <a:r>
              <a:t>後端</a:t>
            </a:r>
          </a:p>
        </p:txBody>
      </p:sp>
      <p:sp>
        <p:nvSpPr>
          <p:cNvPr id="417" name="繪圖"/>
          <p:cNvSpPr txBox="1"/>
          <p:nvPr/>
        </p:nvSpPr>
        <p:spPr>
          <a:xfrm>
            <a:off x="9144510" y="2449754"/>
            <a:ext cx="7747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 spc="240">
                <a:solidFill>
                  <a:srgbClr val="B0967C"/>
                </a:solidFill>
              </a:defRPr>
            </a:lvl1pPr>
          </a:lstStyle>
          <a:p>
            <a:r>
              <a:t>繪圖</a:t>
            </a:r>
          </a:p>
        </p:txBody>
      </p:sp>
      <p:sp>
        <p:nvSpPr>
          <p:cNvPr id="418" name="HTML"/>
          <p:cNvSpPr txBox="1"/>
          <p:nvPr/>
        </p:nvSpPr>
        <p:spPr>
          <a:xfrm>
            <a:off x="3088759" y="3262456"/>
            <a:ext cx="64952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HTML</a:t>
            </a:r>
          </a:p>
        </p:txBody>
      </p:sp>
      <p:sp>
        <p:nvSpPr>
          <p:cNvPr id="419" name="CSS"/>
          <p:cNvSpPr txBox="1"/>
          <p:nvPr/>
        </p:nvSpPr>
        <p:spPr>
          <a:xfrm>
            <a:off x="3195469" y="3692542"/>
            <a:ext cx="43610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CSS</a:t>
            </a:r>
          </a:p>
        </p:txBody>
      </p:sp>
      <p:sp>
        <p:nvSpPr>
          <p:cNvPr id="420" name="JavaScript"/>
          <p:cNvSpPr txBox="1"/>
          <p:nvPr/>
        </p:nvSpPr>
        <p:spPr>
          <a:xfrm>
            <a:off x="2902686" y="4122627"/>
            <a:ext cx="1021667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JavaScript</a:t>
            </a:r>
          </a:p>
        </p:txBody>
      </p:sp>
      <p:sp>
        <p:nvSpPr>
          <p:cNvPr id="421" name="Vue"/>
          <p:cNvSpPr txBox="1"/>
          <p:nvPr/>
        </p:nvSpPr>
        <p:spPr>
          <a:xfrm>
            <a:off x="3088759" y="4552713"/>
            <a:ext cx="6630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smtClean="0"/>
              <a:t>Vue</a:t>
            </a:r>
            <a:r>
              <a:rPr lang="en-US" dirty="0" smtClean="0"/>
              <a:t>.js</a:t>
            </a:r>
            <a:endParaRPr dirty="0"/>
          </a:p>
        </p:txBody>
      </p:sp>
      <p:sp>
        <p:nvSpPr>
          <p:cNvPr id="422" name="Vuetify"/>
          <p:cNvSpPr txBox="1"/>
          <p:nvPr/>
        </p:nvSpPr>
        <p:spPr>
          <a:xfrm>
            <a:off x="3031386" y="4982799"/>
            <a:ext cx="76426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Vuetify</a:t>
            </a:r>
          </a:p>
        </p:txBody>
      </p:sp>
      <p:sp>
        <p:nvSpPr>
          <p:cNvPr id="423" name="mondoDB"/>
          <p:cNvSpPr txBox="1"/>
          <p:nvPr/>
        </p:nvSpPr>
        <p:spPr>
          <a:xfrm>
            <a:off x="5963029" y="3262456"/>
            <a:ext cx="103305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mondoDB</a:t>
            </a:r>
          </a:p>
        </p:txBody>
      </p:sp>
      <p:sp>
        <p:nvSpPr>
          <p:cNvPr id="424" name="node.js"/>
          <p:cNvSpPr txBox="1"/>
          <p:nvPr/>
        </p:nvSpPr>
        <p:spPr>
          <a:xfrm>
            <a:off x="6075599" y="3692542"/>
            <a:ext cx="78045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node.js</a:t>
            </a:r>
          </a:p>
        </p:txBody>
      </p:sp>
      <p:sp>
        <p:nvSpPr>
          <p:cNvPr id="425" name="Photoshop"/>
          <p:cNvSpPr txBox="1"/>
          <p:nvPr/>
        </p:nvSpPr>
        <p:spPr>
          <a:xfrm>
            <a:off x="9029065" y="3159874"/>
            <a:ext cx="110794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Photoshop</a:t>
            </a:r>
          </a:p>
        </p:txBody>
      </p:sp>
      <p:sp>
        <p:nvSpPr>
          <p:cNvPr id="426" name="Illustrator"/>
          <p:cNvSpPr txBox="1"/>
          <p:nvPr/>
        </p:nvSpPr>
        <p:spPr>
          <a:xfrm>
            <a:off x="9079462" y="3692542"/>
            <a:ext cx="100715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Illustrator</a:t>
            </a:r>
          </a:p>
        </p:txBody>
      </p:sp>
      <p:sp>
        <p:nvSpPr>
          <p:cNvPr id="427" name="線條"/>
          <p:cNvSpPr/>
          <p:nvPr/>
        </p:nvSpPr>
        <p:spPr>
          <a:xfrm flipV="1">
            <a:off x="4946537" y="2493908"/>
            <a:ext cx="1" cy="2730355"/>
          </a:xfrm>
          <a:prstGeom prst="line">
            <a:avLst/>
          </a:prstGeom>
          <a:ln w="12700">
            <a:solidFill>
              <a:srgbClr val="04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8" name="線條"/>
          <p:cNvSpPr/>
          <p:nvPr/>
        </p:nvSpPr>
        <p:spPr>
          <a:xfrm flipV="1">
            <a:off x="8250733" y="2493908"/>
            <a:ext cx="1" cy="2730355"/>
          </a:xfrm>
          <a:prstGeom prst="line">
            <a:avLst/>
          </a:prstGeom>
          <a:ln w="12700">
            <a:solidFill>
              <a:srgbClr val="04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矩形 12"/>
          <p:cNvSpPr/>
          <p:nvPr/>
        </p:nvSpPr>
        <p:spPr>
          <a:xfrm>
            <a:off x="6093228" y="-1"/>
            <a:ext cx="6112620" cy="6858001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2" name="矩形 13"/>
          <p:cNvSpPr/>
          <p:nvPr/>
        </p:nvSpPr>
        <p:spPr>
          <a:xfrm>
            <a:off x="-19390" y="5719864"/>
            <a:ext cx="1138136" cy="1138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3" name="直線接點 19"/>
          <p:cNvSpPr/>
          <p:nvPr/>
        </p:nvSpPr>
        <p:spPr>
          <a:xfrm>
            <a:off x="11350996" y="485557"/>
            <a:ext cx="1" cy="1763771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橢圓 3"/>
          <p:cNvSpPr/>
          <p:nvPr/>
        </p:nvSpPr>
        <p:spPr>
          <a:xfrm>
            <a:off x="4020310" y="1367442"/>
            <a:ext cx="4145837" cy="41458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文字方塊 5"/>
          <p:cNvSpPr txBox="1"/>
          <p:nvPr/>
        </p:nvSpPr>
        <p:spPr>
          <a:xfrm>
            <a:off x="4647924" y="3009473"/>
            <a:ext cx="30840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 b="1" spc="600">
                <a:solidFill>
                  <a:srgbClr val="80808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謝謝聆聽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矩形 12"/>
          <p:cNvSpPr/>
          <p:nvPr/>
        </p:nvSpPr>
        <p:spPr>
          <a:xfrm>
            <a:off x="-19389" y="0"/>
            <a:ext cx="1668080" cy="6858000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矩形 13"/>
          <p:cNvSpPr/>
          <p:nvPr/>
        </p:nvSpPr>
        <p:spPr>
          <a:xfrm>
            <a:off x="11053864" y="0"/>
            <a:ext cx="1138136" cy="1138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橢圓 3"/>
          <p:cNvSpPr/>
          <p:nvPr/>
        </p:nvSpPr>
        <p:spPr>
          <a:xfrm>
            <a:off x="1013526" y="663208"/>
            <a:ext cx="1272474" cy="1272474"/>
          </a:xfrm>
          <a:prstGeom prst="ellipse">
            <a:avLst/>
          </a:prstGeom>
          <a:solidFill>
            <a:srgbClr val="FFFFFF">
              <a:alpha val="8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文字方塊 5"/>
          <p:cNvSpPr txBox="1"/>
          <p:nvPr/>
        </p:nvSpPr>
        <p:spPr>
          <a:xfrm>
            <a:off x="1254137" y="868556"/>
            <a:ext cx="82788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500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主題概念</a:t>
            </a:r>
          </a:p>
        </p:txBody>
      </p:sp>
      <p:sp>
        <p:nvSpPr>
          <p:cNvPr id="133" name="文字方塊 7"/>
          <p:cNvSpPr txBox="1"/>
          <p:nvPr/>
        </p:nvSpPr>
        <p:spPr>
          <a:xfrm>
            <a:off x="10080920" y="784192"/>
            <a:ext cx="3084022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 b="1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134" name="文字方塊 14"/>
          <p:cNvSpPr txBox="1"/>
          <p:nvPr/>
        </p:nvSpPr>
        <p:spPr>
          <a:xfrm>
            <a:off x="3711783" y="1730331"/>
            <a:ext cx="685969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 b="1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寵物分享平台</a:t>
            </a:r>
          </a:p>
        </p:txBody>
      </p:sp>
      <p:sp>
        <p:nvSpPr>
          <p:cNvPr id="135" name="文字方塊 15"/>
          <p:cNvSpPr txBox="1"/>
          <p:nvPr/>
        </p:nvSpPr>
        <p:spPr>
          <a:xfrm>
            <a:off x="3711781" y="2689853"/>
            <a:ext cx="685969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療癒力就是毛孩的超能力</a:t>
            </a:r>
          </a:p>
        </p:txBody>
      </p:sp>
      <p:sp>
        <p:nvSpPr>
          <p:cNvPr id="136" name="直線接點 10"/>
          <p:cNvSpPr/>
          <p:nvPr/>
        </p:nvSpPr>
        <p:spPr>
          <a:xfrm>
            <a:off x="5520266" y="2522772"/>
            <a:ext cx="3183469" cy="1"/>
          </a:xfrm>
          <a:prstGeom prst="line">
            <a:avLst/>
          </a:prstGeom>
          <a:ln w="6350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7" name="矩形 11"/>
          <p:cNvSpPr/>
          <p:nvPr/>
        </p:nvSpPr>
        <p:spPr>
          <a:xfrm>
            <a:off x="2203571" y="3830751"/>
            <a:ext cx="9378830" cy="16086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文字方塊 2"/>
          <p:cNvSpPr txBox="1"/>
          <p:nvPr/>
        </p:nvSpPr>
        <p:spPr>
          <a:xfrm>
            <a:off x="2524956" y="4046640"/>
            <a:ext cx="2520178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500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dirty="0" err="1" smtClean="0"/>
              <a:t>為喜愛動物的人們打造專屬療癒空間</a:t>
            </a:r>
            <a:endParaRPr dirty="0"/>
          </a:p>
        </p:txBody>
      </p:sp>
      <p:sp>
        <p:nvSpPr>
          <p:cNvPr id="139" name="文字方塊 9"/>
          <p:cNvSpPr txBox="1"/>
          <p:nvPr/>
        </p:nvSpPr>
        <p:spPr>
          <a:xfrm>
            <a:off x="5945021" y="4046640"/>
            <a:ext cx="2614101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500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dirty="0" err="1"/>
              <a:t>提供寵物新知，並解決網友們的疑難雜症</a:t>
            </a:r>
            <a:endParaRPr dirty="0"/>
          </a:p>
        </p:txBody>
      </p:sp>
      <p:sp>
        <p:nvSpPr>
          <p:cNvPr id="140" name="加號 6"/>
          <p:cNvSpPr/>
          <p:nvPr/>
        </p:nvSpPr>
        <p:spPr>
          <a:xfrm>
            <a:off x="5317272" y="4514333"/>
            <a:ext cx="311107" cy="31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344" y="7344"/>
                </a:lnTo>
                <a:lnTo>
                  <a:pt x="7344" y="0"/>
                </a:lnTo>
                <a:lnTo>
                  <a:pt x="14256" y="0"/>
                </a:lnTo>
                <a:lnTo>
                  <a:pt x="14256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256" y="14256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E5D2B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E5D2B5"/>
                </a:solidFill>
              </a:defRPr>
            </a:pPr>
            <a:endParaRPr/>
          </a:p>
        </p:txBody>
      </p:sp>
      <p:sp>
        <p:nvSpPr>
          <p:cNvPr id="141" name="文字方塊 17"/>
          <p:cNvSpPr txBox="1"/>
          <p:nvPr/>
        </p:nvSpPr>
        <p:spPr>
          <a:xfrm>
            <a:off x="9374482" y="4011836"/>
            <a:ext cx="1975930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500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讓毛孩找到一起散步的朋友</a:t>
            </a:r>
          </a:p>
        </p:txBody>
      </p:sp>
      <p:sp>
        <p:nvSpPr>
          <p:cNvPr id="142" name="加號 18"/>
          <p:cNvSpPr/>
          <p:nvPr/>
        </p:nvSpPr>
        <p:spPr>
          <a:xfrm>
            <a:off x="8746733" y="4514332"/>
            <a:ext cx="311107" cy="31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344" y="7344"/>
                </a:lnTo>
                <a:lnTo>
                  <a:pt x="7344" y="0"/>
                </a:lnTo>
                <a:lnTo>
                  <a:pt x="14256" y="0"/>
                </a:lnTo>
                <a:lnTo>
                  <a:pt x="14256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256" y="14256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E5D2B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E5D2B5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矩形 12"/>
          <p:cNvSpPr/>
          <p:nvPr/>
        </p:nvSpPr>
        <p:spPr>
          <a:xfrm>
            <a:off x="-19389" y="0"/>
            <a:ext cx="1668080" cy="6858000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橢圓 20"/>
          <p:cNvSpPr/>
          <p:nvPr/>
        </p:nvSpPr>
        <p:spPr>
          <a:xfrm>
            <a:off x="5352651" y="2723187"/>
            <a:ext cx="2887135" cy="288713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橢圓 89"/>
          <p:cNvSpPr/>
          <p:nvPr/>
        </p:nvSpPr>
        <p:spPr>
          <a:xfrm>
            <a:off x="1013526" y="663208"/>
            <a:ext cx="1272474" cy="1272474"/>
          </a:xfrm>
          <a:prstGeom prst="ellipse">
            <a:avLst/>
          </a:prstGeom>
          <a:solidFill>
            <a:srgbClr val="FFFFFF">
              <a:alpha val="8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文字方塊 90"/>
          <p:cNvSpPr txBox="1"/>
          <p:nvPr/>
        </p:nvSpPr>
        <p:spPr>
          <a:xfrm>
            <a:off x="1254137" y="868556"/>
            <a:ext cx="82788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500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主題概念</a:t>
            </a:r>
          </a:p>
        </p:txBody>
      </p:sp>
      <p:grpSp>
        <p:nvGrpSpPr>
          <p:cNvPr id="151" name="群組 102"/>
          <p:cNvGrpSpPr/>
          <p:nvPr/>
        </p:nvGrpSpPr>
        <p:grpSpPr>
          <a:xfrm>
            <a:off x="5765190" y="1075680"/>
            <a:ext cx="4247702" cy="1"/>
            <a:chOff x="0" y="0"/>
            <a:chExt cx="4247700" cy="0"/>
          </a:xfrm>
        </p:grpSpPr>
        <p:sp>
          <p:nvSpPr>
            <p:cNvPr id="149" name="文字方塊 16"/>
            <p:cNvSpPr/>
            <p:nvPr/>
          </p:nvSpPr>
          <p:spPr>
            <a:xfrm>
              <a:off x="0" y="0"/>
              <a:ext cx="200475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500" b="1">
                  <a:solidFill>
                    <a:srgbClr val="535353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Circle</a:t>
              </a:r>
            </a:p>
          </p:txBody>
        </p:sp>
        <p:sp>
          <p:nvSpPr>
            <p:cNvPr id="150" name="文字方塊 16"/>
            <p:cNvSpPr/>
            <p:nvPr/>
          </p:nvSpPr>
          <p:spPr>
            <a:xfrm>
              <a:off x="2242947" y="0"/>
              <a:ext cx="200475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500" b="1">
                  <a:solidFill>
                    <a:srgbClr val="535353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Petcle</a:t>
              </a:r>
            </a:p>
          </p:txBody>
        </p:sp>
      </p:grpSp>
      <p:sp>
        <p:nvSpPr>
          <p:cNvPr id="152" name="加號 93"/>
          <p:cNvSpPr/>
          <p:nvPr/>
        </p:nvSpPr>
        <p:spPr>
          <a:xfrm>
            <a:off x="5366846" y="1149479"/>
            <a:ext cx="311107" cy="31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344" y="7344"/>
                </a:lnTo>
                <a:lnTo>
                  <a:pt x="7344" y="0"/>
                </a:lnTo>
                <a:lnTo>
                  <a:pt x="14256" y="0"/>
                </a:lnTo>
                <a:lnTo>
                  <a:pt x="14256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256" y="14256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E5D2B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E5D2B5"/>
                </a:solidFill>
              </a:defRPr>
            </a:pPr>
            <a:endParaRPr/>
          </a:p>
        </p:txBody>
      </p:sp>
      <p:sp>
        <p:nvSpPr>
          <p:cNvPr id="153" name="等於 94"/>
          <p:cNvSpPr/>
          <p:nvPr/>
        </p:nvSpPr>
        <p:spPr>
          <a:xfrm>
            <a:off x="7780981" y="1181723"/>
            <a:ext cx="292524" cy="202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8640"/>
                </a:lnTo>
                <a:lnTo>
                  <a:pt x="0" y="8640"/>
                </a:lnTo>
                <a:close/>
                <a:moveTo>
                  <a:pt x="0" y="12960"/>
                </a:moveTo>
                <a:lnTo>
                  <a:pt x="21600" y="1296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5D2B5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54" name="群組 100"/>
          <p:cNvSpPr/>
          <p:nvPr/>
        </p:nvSpPr>
        <p:spPr>
          <a:xfrm>
            <a:off x="3579545" y="1050769"/>
            <a:ext cx="166608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500" b="1">
                <a:solidFill>
                  <a:srgbClr val="535353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Pet</a:t>
            </a:r>
          </a:p>
        </p:txBody>
      </p:sp>
      <p:sp>
        <p:nvSpPr>
          <p:cNvPr id="155" name="直線接點 9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6" name="文字方塊 101"/>
          <p:cNvSpPr txBox="1"/>
          <p:nvPr/>
        </p:nvSpPr>
        <p:spPr>
          <a:xfrm>
            <a:off x="2270646" y="2599237"/>
            <a:ext cx="2103000" cy="137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ts val="2500"/>
              </a:lnSpc>
              <a:defRPr>
                <a:solidFill>
                  <a:srgbClr val="80808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Circle為圓圈之意，結合 pet 讓人有被寵物圍繞、也有被圈粉的感覺</a:t>
            </a:r>
          </a:p>
        </p:txBody>
      </p:sp>
      <p:sp>
        <p:nvSpPr>
          <p:cNvPr id="157" name="文字方塊 104"/>
          <p:cNvSpPr txBox="1"/>
          <p:nvPr/>
        </p:nvSpPr>
        <p:spPr>
          <a:xfrm>
            <a:off x="9835936" y="4404850"/>
            <a:ext cx="1864330" cy="201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lnSpc>
                <a:spcPts val="2500"/>
              </a:lnSpc>
              <a:defRPr>
                <a:solidFill>
                  <a:srgbClr val="80808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與日文的肚子餓ぺコぺコ發音類似，也象徵對寵物的療癒效果缺乏，需要補充以便治癒心靈</a:t>
            </a:r>
          </a:p>
        </p:txBody>
      </p:sp>
      <p:sp>
        <p:nvSpPr>
          <p:cNvPr id="158" name="直線接點 112"/>
          <p:cNvSpPr/>
          <p:nvPr/>
        </p:nvSpPr>
        <p:spPr>
          <a:xfrm flipV="1">
            <a:off x="2158891" y="2638873"/>
            <a:ext cx="1" cy="1223496"/>
          </a:xfrm>
          <a:prstGeom prst="line">
            <a:avLst/>
          </a:prstGeom>
          <a:ln w="76200">
            <a:solidFill>
              <a:srgbClr val="E5D2B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9" name="直線接點 115"/>
          <p:cNvSpPr/>
          <p:nvPr/>
        </p:nvSpPr>
        <p:spPr>
          <a:xfrm flipV="1">
            <a:off x="9674293" y="4498201"/>
            <a:ext cx="1" cy="1806392"/>
          </a:xfrm>
          <a:prstGeom prst="line">
            <a:avLst/>
          </a:prstGeom>
          <a:ln w="76200">
            <a:solidFill>
              <a:srgbClr val="E5D2B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0" name="矩形 118"/>
          <p:cNvSpPr/>
          <p:nvPr/>
        </p:nvSpPr>
        <p:spPr>
          <a:xfrm>
            <a:off x="11053864" y="0"/>
            <a:ext cx="1138136" cy="1138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文字方塊 119"/>
          <p:cNvSpPr txBox="1"/>
          <p:nvPr/>
        </p:nvSpPr>
        <p:spPr>
          <a:xfrm>
            <a:off x="10080920" y="784192"/>
            <a:ext cx="3084022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 b="1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pic>
        <p:nvPicPr>
          <p:cNvPr id="162" name="圖片 106" descr="圖片 10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3789" y="2134325"/>
            <a:ext cx="4064859" cy="4064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etcle-logo.png" descr="petcle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7155" y="3476110"/>
            <a:ext cx="2786005" cy="1254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矩形 1"/>
          <p:cNvSpPr/>
          <p:nvPr/>
        </p:nvSpPr>
        <p:spPr>
          <a:xfrm>
            <a:off x="0" y="-1"/>
            <a:ext cx="12192001" cy="6858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矩形 12"/>
          <p:cNvSpPr/>
          <p:nvPr/>
        </p:nvSpPr>
        <p:spPr>
          <a:xfrm>
            <a:off x="-19389" y="0"/>
            <a:ext cx="1668080" cy="6858000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橢圓 89"/>
          <p:cNvSpPr/>
          <p:nvPr/>
        </p:nvSpPr>
        <p:spPr>
          <a:xfrm>
            <a:off x="1013526" y="663208"/>
            <a:ext cx="1272474" cy="1272474"/>
          </a:xfrm>
          <a:prstGeom prst="ellipse">
            <a:avLst/>
          </a:prstGeom>
          <a:solidFill>
            <a:srgbClr val="FFFFFF">
              <a:alpha val="8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文字方塊 90"/>
          <p:cNvSpPr txBox="1"/>
          <p:nvPr/>
        </p:nvSpPr>
        <p:spPr>
          <a:xfrm>
            <a:off x="1254137" y="868556"/>
            <a:ext cx="827886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500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b="1" dirty="0" err="1"/>
              <a:t>色彩計畫</a:t>
            </a:r>
            <a:endParaRPr b="1" dirty="0"/>
          </a:p>
        </p:txBody>
      </p:sp>
      <p:sp>
        <p:nvSpPr>
          <p:cNvPr id="169" name="直線接點 9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矩形 118"/>
          <p:cNvSpPr/>
          <p:nvPr/>
        </p:nvSpPr>
        <p:spPr>
          <a:xfrm>
            <a:off x="11053864" y="0"/>
            <a:ext cx="1138136" cy="1138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文字方塊 119"/>
          <p:cNvSpPr txBox="1"/>
          <p:nvPr/>
        </p:nvSpPr>
        <p:spPr>
          <a:xfrm>
            <a:off x="10080920" y="784192"/>
            <a:ext cx="3084022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 b="1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172" name="圓形"/>
          <p:cNvSpPr/>
          <p:nvPr/>
        </p:nvSpPr>
        <p:spPr>
          <a:xfrm>
            <a:off x="4498116" y="1792068"/>
            <a:ext cx="993141" cy="993141"/>
          </a:xfrm>
          <a:prstGeom prst="ellipse">
            <a:avLst/>
          </a:prstGeom>
          <a:solidFill>
            <a:srgbClr val="C2B5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3" name="圓形"/>
          <p:cNvSpPr/>
          <p:nvPr/>
        </p:nvSpPr>
        <p:spPr>
          <a:xfrm>
            <a:off x="7853093" y="3798085"/>
            <a:ext cx="993141" cy="993141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4" name="圓形"/>
          <p:cNvSpPr/>
          <p:nvPr/>
        </p:nvSpPr>
        <p:spPr>
          <a:xfrm>
            <a:off x="6172430" y="3798085"/>
            <a:ext cx="993141" cy="99314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C2B593"/>
          <p:cNvSpPr txBox="1"/>
          <p:nvPr/>
        </p:nvSpPr>
        <p:spPr>
          <a:xfrm>
            <a:off x="4587773" y="2979412"/>
            <a:ext cx="81382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2B593"/>
                </a:solidFill>
              </a:defRPr>
            </a:lvl1pPr>
          </a:lstStyle>
          <a:p>
            <a:r>
              <a:t>C2B593</a:t>
            </a:r>
          </a:p>
        </p:txBody>
      </p:sp>
      <p:sp>
        <p:nvSpPr>
          <p:cNvPr id="176" name="圓形"/>
          <p:cNvSpPr/>
          <p:nvPr/>
        </p:nvSpPr>
        <p:spPr>
          <a:xfrm>
            <a:off x="6204020" y="1792068"/>
            <a:ext cx="993141" cy="993141"/>
          </a:xfrm>
          <a:prstGeom prst="ellipse">
            <a:avLst/>
          </a:prstGeom>
          <a:solidFill>
            <a:srgbClr val="56C6B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7" name="C2B593"/>
          <p:cNvSpPr txBox="1"/>
          <p:nvPr/>
        </p:nvSpPr>
        <p:spPr>
          <a:xfrm>
            <a:off x="6293677" y="2979412"/>
            <a:ext cx="81382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56C6BF"/>
                </a:solidFill>
              </a:defRPr>
            </a:lvl1pPr>
          </a:lstStyle>
          <a:p>
            <a:r>
              <a:t>C2B593</a:t>
            </a:r>
          </a:p>
        </p:txBody>
      </p:sp>
      <p:sp>
        <p:nvSpPr>
          <p:cNvPr id="178" name="圓形"/>
          <p:cNvSpPr/>
          <p:nvPr/>
        </p:nvSpPr>
        <p:spPr>
          <a:xfrm>
            <a:off x="4498116" y="3798085"/>
            <a:ext cx="993141" cy="993141"/>
          </a:xfrm>
          <a:prstGeom prst="ellipse">
            <a:avLst/>
          </a:prstGeom>
          <a:solidFill>
            <a:srgbClr val="B4B4B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9" name="B4B4B4"/>
          <p:cNvSpPr txBox="1"/>
          <p:nvPr/>
        </p:nvSpPr>
        <p:spPr>
          <a:xfrm>
            <a:off x="4582304" y="4970270"/>
            <a:ext cx="82476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4B4B4"/>
                </a:solidFill>
              </a:defRPr>
            </a:lvl1pPr>
          </a:lstStyle>
          <a:p>
            <a:r>
              <a:t>B4B4B4</a:t>
            </a:r>
          </a:p>
        </p:txBody>
      </p:sp>
      <p:sp>
        <p:nvSpPr>
          <p:cNvPr id="180" name="000000"/>
          <p:cNvSpPr txBox="1"/>
          <p:nvPr/>
        </p:nvSpPr>
        <p:spPr>
          <a:xfrm>
            <a:off x="7937280" y="4970270"/>
            <a:ext cx="79931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4B4B4"/>
                </a:solidFill>
              </a:defRPr>
            </a:lvl1pPr>
          </a:lstStyle>
          <a:p>
            <a:r>
              <a:t>000000</a:t>
            </a:r>
          </a:p>
        </p:txBody>
      </p:sp>
      <p:sp>
        <p:nvSpPr>
          <p:cNvPr id="181" name="FFFFFF"/>
          <p:cNvSpPr txBox="1"/>
          <p:nvPr/>
        </p:nvSpPr>
        <p:spPr>
          <a:xfrm>
            <a:off x="6301823" y="4970270"/>
            <a:ext cx="73435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B4B4B4"/>
                </a:solidFill>
              </a:defRPr>
            </a:lvl1pPr>
          </a:lstStyle>
          <a:p>
            <a:r>
              <a:t>FFFFFF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矩形 12"/>
          <p:cNvSpPr/>
          <p:nvPr/>
        </p:nvSpPr>
        <p:spPr>
          <a:xfrm>
            <a:off x="-19391" y="-1"/>
            <a:ext cx="6112621" cy="6858001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矩形 13"/>
          <p:cNvSpPr/>
          <p:nvPr/>
        </p:nvSpPr>
        <p:spPr>
          <a:xfrm>
            <a:off x="11053864" y="5719864"/>
            <a:ext cx="1138136" cy="1138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直線接點 19"/>
          <p:cNvSpPr/>
          <p:nvPr/>
        </p:nvSpPr>
        <p:spPr>
          <a:xfrm flipH="1">
            <a:off x="555617" y="543746"/>
            <a:ext cx="1" cy="1763771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7" name="橢圓 3"/>
          <p:cNvSpPr/>
          <p:nvPr/>
        </p:nvSpPr>
        <p:spPr>
          <a:xfrm>
            <a:off x="4020310" y="1367442"/>
            <a:ext cx="4145837" cy="41458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文字方塊 5"/>
          <p:cNvSpPr txBox="1"/>
          <p:nvPr/>
        </p:nvSpPr>
        <p:spPr>
          <a:xfrm>
            <a:off x="4647924" y="3329952"/>
            <a:ext cx="30840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 b="1" spc="600">
                <a:solidFill>
                  <a:srgbClr val="80808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網站架構</a:t>
            </a:r>
          </a:p>
        </p:txBody>
      </p:sp>
      <p:sp>
        <p:nvSpPr>
          <p:cNvPr id="189" name="文字方塊 16"/>
          <p:cNvSpPr txBox="1"/>
          <p:nvPr/>
        </p:nvSpPr>
        <p:spPr>
          <a:xfrm>
            <a:off x="4551217" y="2447395"/>
            <a:ext cx="3084022" cy="807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000" b="1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矩形 12"/>
          <p:cNvSpPr/>
          <p:nvPr/>
        </p:nvSpPr>
        <p:spPr>
          <a:xfrm>
            <a:off x="-19389" y="0"/>
            <a:ext cx="1668080" cy="6858000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直線接點 19"/>
          <p:cNvSpPr/>
          <p:nvPr/>
        </p:nvSpPr>
        <p:spPr>
          <a:xfrm flipH="1">
            <a:off x="310700" y="5114978"/>
            <a:ext cx="1" cy="176377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橢圓 3"/>
          <p:cNvSpPr/>
          <p:nvPr/>
        </p:nvSpPr>
        <p:spPr>
          <a:xfrm>
            <a:off x="1013526" y="663208"/>
            <a:ext cx="1272474" cy="1272474"/>
          </a:xfrm>
          <a:prstGeom prst="ellipse">
            <a:avLst/>
          </a:prstGeom>
          <a:solidFill>
            <a:srgbClr val="FFFFFF">
              <a:alpha val="8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文字方塊 5"/>
          <p:cNvSpPr txBox="1"/>
          <p:nvPr/>
        </p:nvSpPr>
        <p:spPr>
          <a:xfrm>
            <a:off x="1254137" y="868556"/>
            <a:ext cx="827886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500" spc="3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b="1" dirty="0" err="1"/>
              <a:t>網站架構</a:t>
            </a:r>
            <a:endParaRPr b="1" dirty="0"/>
          </a:p>
        </p:txBody>
      </p:sp>
      <p:sp>
        <p:nvSpPr>
          <p:cNvPr id="276" name="直線接點 87"/>
          <p:cNvSpPr/>
          <p:nvPr/>
        </p:nvSpPr>
        <p:spPr>
          <a:xfrm>
            <a:off x="6337460" y="981899"/>
            <a:ext cx="6953" cy="598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rgbClr val="D2BE96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197" name="直線接點 89"/>
          <p:cNvSpPr/>
          <p:nvPr/>
        </p:nvSpPr>
        <p:spPr>
          <a:xfrm flipV="1">
            <a:off x="3843882" y="1303331"/>
            <a:ext cx="5434683" cy="41923"/>
          </a:xfrm>
          <a:prstGeom prst="line">
            <a:avLst/>
          </a:prstGeom>
          <a:ln w="19050">
            <a:solidFill>
              <a:srgbClr val="D2BE9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直線接點 93"/>
          <p:cNvSpPr/>
          <p:nvPr/>
        </p:nvSpPr>
        <p:spPr>
          <a:xfrm>
            <a:off x="3861418" y="2087116"/>
            <a:ext cx="1" cy="319461"/>
          </a:xfrm>
          <a:prstGeom prst="line">
            <a:avLst/>
          </a:prstGeom>
          <a:ln w="19050">
            <a:solidFill>
              <a:srgbClr val="D2BE9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直線接點 95"/>
          <p:cNvSpPr/>
          <p:nvPr/>
        </p:nvSpPr>
        <p:spPr>
          <a:xfrm>
            <a:off x="3172732" y="2395944"/>
            <a:ext cx="1410926" cy="1"/>
          </a:xfrm>
          <a:prstGeom prst="line">
            <a:avLst/>
          </a:prstGeom>
          <a:ln w="19050">
            <a:solidFill>
              <a:srgbClr val="D2BE9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直線接點 96"/>
          <p:cNvSpPr/>
          <p:nvPr/>
        </p:nvSpPr>
        <p:spPr>
          <a:xfrm flipH="1">
            <a:off x="6334587" y="2076484"/>
            <a:ext cx="1" cy="2082170"/>
          </a:xfrm>
          <a:prstGeom prst="line">
            <a:avLst/>
          </a:prstGeom>
          <a:ln w="19050">
            <a:solidFill>
              <a:srgbClr val="D2BE9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1" name="直線接點 101"/>
          <p:cNvSpPr/>
          <p:nvPr/>
        </p:nvSpPr>
        <p:spPr>
          <a:xfrm>
            <a:off x="7115227" y="4342252"/>
            <a:ext cx="453859" cy="2"/>
          </a:xfrm>
          <a:prstGeom prst="line">
            <a:avLst/>
          </a:prstGeom>
          <a:ln w="19050">
            <a:solidFill>
              <a:srgbClr val="D2BE9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2" name="直線接點 102"/>
          <p:cNvSpPr/>
          <p:nvPr/>
        </p:nvSpPr>
        <p:spPr>
          <a:xfrm>
            <a:off x="7573338" y="4336961"/>
            <a:ext cx="0" cy="1639988"/>
          </a:xfrm>
          <a:prstGeom prst="line">
            <a:avLst/>
          </a:prstGeom>
          <a:ln w="19050">
            <a:solidFill>
              <a:srgbClr val="D2BE9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3" name="直線接點 104"/>
          <p:cNvSpPr/>
          <p:nvPr/>
        </p:nvSpPr>
        <p:spPr>
          <a:xfrm flipH="1">
            <a:off x="3172732" y="2385312"/>
            <a:ext cx="1" cy="3119008"/>
          </a:xfrm>
          <a:prstGeom prst="line">
            <a:avLst/>
          </a:prstGeom>
          <a:ln w="19050">
            <a:solidFill>
              <a:srgbClr val="D2BE9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4" name="直線接點 106"/>
          <p:cNvSpPr/>
          <p:nvPr/>
        </p:nvSpPr>
        <p:spPr>
          <a:xfrm>
            <a:off x="4576080" y="2398853"/>
            <a:ext cx="1" cy="1227987"/>
          </a:xfrm>
          <a:prstGeom prst="line">
            <a:avLst/>
          </a:prstGeom>
          <a:ln w="19050">
            <a:solidFill>
              <a:srgbClr val="D2BE9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5" name="直線接點 109"/>
          <p:cNvSpPr/>
          <p:nvPr/>
        </p:nvSpPr>
        <p:spPr>
          <a:xfrm>
            <a:off x="9278565" y="2025561"/>
            <a:ext cx="1" cy="3190365"/>
          </a:xfrm>
          <a:prstGeom prst="line">
            <a:avLst/>
          </a:prstGeom>
          <a:ln w="19050">
            <a:solidFill>
              <a:srgbClr val="D2BE9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6" name="直線接點 112"/>
          <p:cNvSpPr/>
          <p:nvPr/>
        </p:nvSpPr>
        <p:spPr>
          <a:xfrm flipV="1">
            <a:off x="10253161" y="4295017"/>
            <a:ext cx="360315" cy="1068"/>
          </a:xfrm>
          <a:prstGeom prst="line">
            <a:avLst/>
          </a:prstGeom>
          <a:ln w="19050">
            <a:solidFill>
              <a:srgbClr val="D2BE9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7" name="直線接點 118"/>
          <p:cNvSpPr/>
          <p:nvPr/>
        </p:nvSpPr>
        <p:spPr>
          <a:xfrm>
            <a:off x="3843883" y="1347562"/>
            <a:ext cx="1" cy="296215"/>
          </a:xfrm>
          <a:prstGeom prst="line">
            <a:avLst/>
          </a:prstGeom>
          <a:ln w="19050">
            <a:solidFill>
              <a:srgbClr val="D2BE9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直線接點 119"/>
          <p:cNvSpPr/>
          <p:nvPr/>
        </p:nvSpPr>
        <p:spPr>
          <a:xfrm>
            <a:off x="9278565" y="1302382"/>
            <a:ext cx="1" cy="341395"/>
          </a:xfrm>
          <a:prstGeom prst="line">
            <a:avLst/>
          </a:prstGeom>
          <a:ln w="19050">
            <a:solidFill>
              <a:srgbClr val="E5D2B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11" name="群組 69"/>
          <p:cNvGrpSpPr/>
          <p:nvPr/>
        </p:nvGrpSpPr>
        <p:grpSpPr>
          <a:xfrm>
            <a:off x="8465284" y="2695599"/>
            <a:ext cx="1682751" cy="494577"/>
            <a:chOff x="0" y="0"/>
            <a:chExt cx="1682750" cy="494576"/>
          </a:xfrm>
        </p:grpSpPr>
        <p:sp>
          <p:nvSpPr>
            <p:cNvPr id="209" name="矩形 70"/>
            <p:cNvSpPr/>
            <p:nvPr/>
          </p:nvSpPr>
          <p:spPr>
            <a:xfrm>
              <a:off x="0" y="-1"/>
              <a:ext cx="1682750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" name="文字方塊 71"/>
            <p:cNvSpPr txBox="1"/>
            <p:nvPr/>
          </p:nvSpPr>
          <p:spPr>
            <a:xfrm>
              <a:off x="135464" y="63688"/>
              <a:ext cx="1547286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討論區管理</a:t>
              </a:r>
            </a:p>
          </p:txBody>
        </p:sp>
      </p:grpSp>
      <p:grpSp>
        <p:nvGrpSpPr>
          <p:cNvPr id="214" name="群組 72"/>
          <p:cNvGrpSpPr/>
          <p:nvPr/>
        </p:nvGrpSpPr>
        <p:grpSpPr>
          <a:xfrm>
            <a:off x="8473434" y="3373455"/>
            <a:ext cx="1944586" cy="494577"/>
            <a:chOff x="0" y="0"/>
            <a:chExt cx="1944585" cy="494576"/>
          </a:xfrm>
        </p:grpSpPr>
        <p:sp>
          <p:nvSpPr>
            <p:cNvPr id="212" name="矩形 73"/>
            <p:cNvSpPr/>
            <p:nvPr/>
          </p:nvSpPr>
          <p:spPr>
            <a:xfrm>
              <a:off x="0" y="-1"/>
              <a:ext cx="1944586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3" name="文字方塊 74"/>
            <p:cNvSpPr txBox="1"/>
            <p:nvPr/>
          </p:nvSpPr>
          <p:spPr>
            <a:xfrm>
              <a:off x="135465" y="63688"/>
              <a:ext cx="1809121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最新消息管理</a:t>
              </a:r>
            </a:p>
          </p:txBody>
        </p:sp>
      </p:grpSp>
      <p:grpSp>
        <p:nvGrpSpPr>
          <p:cNvPr id="217" name="群組 75"/>
          <p:cNvGrpSpPr/>
          <p:nvPr/>
        </p:nvGrpSpPr>
        <p:grpSpPr>
          <a:xfrm>
            <a:off x="8473434" y="4058633"/>
            <a:ext cx="1944586" cy="494577"/>
            <a:chOff x="0" y="0"/>
            <a:chExt cx="1944585" cy="494576"/>
          </a:xfrm>
        </p:grpSpPr>
        <p:sp>
          <p:nvSpPr>
            <p:cNvPr id="215" name="矩形 76"/>
            <p:cNvSpPr/>
            <p:nvPr/>
          </p:nvSpPr>
          <p:spPr>
            <a:xfrm>
              <a:off x="0" y="-1"/>
              <a:ext cx="1944586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6" name="文字方塊 77"/>
            <p:cNvSpPr txBox="1"/>
            <p:nvPr/>
          </p:nvSpPr>
          <p:spPr>
            <a:xfrm>
              <a:off x="135465" y="63688"/>
              <a:ext cx="1809121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rPr dirty="0" err="1"/>
                <a:t>關於我們管理</a:t>
              </a:r>
              <a:endParaRPr dirty="0"/>
            </a:p>
          </p:txBody>
        </p:sp>
      </p:grpSp>
      <p:grpSp>
        <p:nvGrpSpPr>
          <p:cNvPr id="220" name="群組 25"/>
          <p:cNvGrpSpPr/>
          <p:nvPr/>
        </p:nvGrpSpPr>
        <p:grpSpPr>
          <a:xfrm>
            <a:off x="8473433" y="1559295"/>
            <a:ext cx="1708469" cy="494577"/>
            <a:chOff x="0" y="0"/>
            <a:chExt cx="1708468" cy="494576"/>
          </a:xfrm>
        </p:grpSpPr>
        <p:sp>
          <p:nvSpPr>
            <p:cNvPr id="218" name="矩形 26"/>
            <p:cNvSpPr/>
            <p:nvPr/>
          </p:nvSpPr>
          <p:spPr>
            <a:xfrm>
              <a:off x="-1" y="-1"/>
              <a:ext cx="1708470" cy="494578"/>
            </a:xfrm>
            <a:prstGeom prst="rect">
              <a:avLst/>
            </a:prstGeom>
            <a:solidFill>
              <a:srgbClr val="AF8E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文字方塊 27"/>
            <p:cNvSpPr txBox="1"/>
            <p:nvPr/>
          </p:nvSpPr>
          <p:spPr>
            <a:xfrm>
              <a:off x="101597" y="63688"/>
              <a:ext cx="1573004" cy="408941"/>
            </a:xfrm>
            <a:prstGeom prst="rect">
              <a:avLst/>
            </a:prstGeom>
            <a:solidFill>
              <a:srgbClr val="AF8E4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管理者後台</a:t>
              </a:r>
            </a:p>
          </p:txBody>
        </p:sp>
      </p:grpSp>
      <p:grpSp>
        <p:nvGrpSpPr>
          <p:cNvPr id="223" name="群組 22"/>
          <p:cNvGrpSpPr/>
          <p:nvPr/>
        </p:nvGrpSpPr>
        <p:grpSpPr>
          <a:xfrm>
            <a:off x="5597985" y="1580087"/>
            <a:ext cx="1498604" cy="494577"/>
            <a:chOff x="0" y="0"/>
            <a:chExt cx="1498602" cy="494576"/>
          </a:xfrm>
        </p:grpSpPr>
        <p:sp>
          <p:nvSpPr>
            <p:cNvPr id="221" name="矩形 23"/>
            <p:cNvSpPr/>
            <p:nvPr/>
          </p:nvSpPr>
          <p:spPr>
            <a:xfrm>
              <a:off x="-1" y="-1"/>
              <a:ext cx="1498604" cy="494578"/>
            </a:xfrm>
            <a:prstGeom prst="rect">
              <a:avLst/>
            </a:prstGeom>
            <a:solidFill>
              <a:srgbClr val="AF8E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文字方塊 24"/>
            <p:cNvSpPr txBox="1"/>
            <p:nvPr/>
          </p:nvSpPr>
          <p:spPr>
            <a:xfrm>
              <a:off x="135465" y="63688"/>
              <a:ext cx="1295404" cy="408941"/>
            </a:xfrm>
            <a:prstGeom prst="rect">
              <a:avLst/>
            </a:prstGeom>
            <a:solidFill>
              <a:srgbClr val="AF8E4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會員後台</a:t>
              </a:r>
            </a:p>
          </p:txBody>
        </p:sp>
      </p:grpSp>
      <p:grpSp>
        <p:nvGrpSpPr>
          <p:cNvPr id="226" name="群組 50"/>
          <p:cNvGrpSpPr/>
          <p:nvPr/>
        </p:nvGrpSpPr>
        <p:grpSpPr>
          <a:xfrm>
            <a:off x="5597985" y="2695599"/>
            <a:ext cx="1498604" cy="494577"/>
            <a:chOff x="0" y="0"/>
            <a:chExt cx="1498602" cy="494576"/>
          </a:xfrm>
        </p:grpSpPr>
        <p:sp>
          <p:nvSpPr>
            <p:cNvPr id="224" name="矩形 51"/>
            <p:cNvSpPr/>
            <p:nvPr/>
          </p:nvSpPr>
          <p:spPr>
            <a:xfrm>
              <a:off x="-1" y="-1"/>
              <a:ext cx="1498604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文字方塊 52"/>
            <p:cNvSpPr txBox="1"/>
            <p:nvPr/>
          </p:nvSpPr>
          <p:spPr>
            <a:xfrm>
              <a:off x="135465" y="63688"/>
              <a:ext cx="1295404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我的主頁</a:t>
              </a:r>
            </a:p>
          </p:txBody>
        </p:sp>
      </p:grpSp>
      <p:grpSp>
        <p:nvGrpSpPr>
          <p:cNvPr id="229" name="群組 53"/>
          <p:cNvGrpSpPr/>
          <p:nvPr/>
        </p:nvGrpSpPr>
        <p:grpSpPr>
          <a:xfrm>
            <a:off x="5597985" y="3414399"/>
            <a:ext cx="1498604" cy="494577"/>
            <a:chOff x="0" y="0"/>
            <a:chExt cx="1498602" cy="494576"/>
          </a:xfrm>
        </p:grpSpPr>
        <p:sp>
          <p:nvSpPr>
            <p:cNvPr id="227" name="矩形 54"/>
            <p:cNvSpPr/>
            <p:nvPr/>
          </p:nvSpPr>
          <p:spPr>
            <a:xfrm>
              <a:off x="-1" y="-1"/>
              <a:ext cx="1498604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文字方塊 55"/>
            <p:cNvSpPr txBox="1"/>
            <p:nvPr/>
          </p:nvSpPr>
          <p:spPr>
            <a:xfrm>
              <a:off x="135465" y="63688"/>
              <a:ext cx="1295404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療癒空間</a:t>
              </a:r>
            </a:p>
          </p:txBody>
        </p:sp>
      </p:grpSp>
      <p:grpSp>
        <p:nvGrpSpPr>
          <p:cNvPr id="232" name="群組 16"/>
          <p:cNvGrpSpPr/>
          <p:nvPr/>
        </p:nvGrpSpPr>
        <p:grpSpPr>
          <a:xfrm>
            <a:off x="5526021" y="487393"/>
            <a:ext cx="1617134" cy="494577"/>
            <a:chOff x="0" y="0"/>
            <a:chExt cx="1617132" cy="494576"/>
          </a:xfrm>
        </p:grpSpPr>
        <p:sp>
          <p:nvSpPr>
            <p:cNvPr id="230" name="矩形 4"/>
            <p:cNvSpPr/>
            <p:nvPr/>
          </p:nvSpPr>
          <p:spPr>
            <a:xfrm>
              <a:off x="0" y="-1"/>
              <a:ext cx="1617133" cy="494578"/>
            </a:xfrm>
            <a:prstGeom prst="rect">
              <a:avLst/>
            </a:prstGeom>
            <a:solidFill>
              <a:srgbClr val="846B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文字方塊 8"/>
            <p:cNvSpPr txBox="1"/>
            <p:nvPr/>
          </p:nvSpPr>
          <p:spPr>
            <a:xfrm>
              <a:off x="135465" y="63688"/>
              <a:ext cx="1371601" cy="408941"/>
            </a:xfrm>
            <a:prstGeom prst="rect">
              <a:avLst/>
            </a:prstGeom>
            <a:solidFill>
              <a:srgbClr val="846B3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專題網站</a:t>
              </a:r>
            </a:p>
          </p:txBody>
        </p:sp>
      </p:grpSp>
      <p:grpSp>
        <p:nvGrpSpPr>
          <p:cNvPr id="235" name="群組 28"/>
          <p:cNvGrpSpPr/>
          <p:nvPr/>
        </p:nvGrpSpPr>
        <p:grpSpPr>
          <a:xfrm>
            <a:off x="1897558" y="3405623"/>
            <a:ext cx="1809204" cy="494577"/>
            <a:chOff x="0" y="0"/>
            <a:chExt cx="1809202" cy="494576"/>
          </a:xfrm>
        </p:grpSpPr>
        <p:sp>
          <p:nvSpPr>
            <p:cNvPr id="233" name="矩形 29"/>
            <p:cNvSpPr/>
            <p:nvPr/>
          </p:nvSpPr>
          <p:spPr>
            <a:xfrm>
              <a:off x="0" y="0"/>
              <a:ext cx="1809203" cy="494577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文字方塊 30"/>
            <p:cNvSpPr txBox="1"/>
            <p:nvPr/>
          </p:nvSpPr>
          <p:spPr>
            <a:xfrm>
              <a:off x="209261" y="63689"/>
              <a:ext cx="1472449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毛孩大小事</a:t>
              </a:r>
            </a:p>
          </p:txBody>
        </p:sp>
      </p:grpSp>
      <p:grpSp>
        <p:nvGrpSpPr>
          <p:cNvPr id="238" name="群組 32"/>
          <p:cNvGrpSpPr/>
          <p:nvPr/>
        </p:nvGrpSpPr>
        <p:grpSpPr>
          <a:xfrm>
            <a:off x="2656265" y="2695599"/>
            <a:ext cx="982134" cy="494577"/>
            <a:chOff x="0" y="0"/>
            <a:chExt cx="982132" cy="494576"/>
          </a:xfrm>
        </p:grpSpPr>
        <p:sp>
          <p:nvSpPr>
            <p:cNvPr id="236" name="矩形 33"/>
            <p:cNvSpPr/>
            <p:nvPr/>
          </p:nvSpPr>
          <p:spPr>
            <a:xfrm>
              <a:off x="0" y="-1"/>
              <a:ext cx="982133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文字方塊 34"/>
            <p:cNvSpPr txBox="1"/>
            <p:nvPr/>
          </p:nvSpPr>
          <p:spPr>
            <a:xfrm>
              <a:off x="135465" y="63688"/>
              <a:ext cx="762001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首頁</a:t>
              </a:r>
            </a:p>
          </p:txBody>
        </p:sp>
      </p:grpSp>
      <p:grpSp>
        <p:nvGrpSpPr>
          <p:cNvPr id="241" name="群組 36"/>
          <p:cNvGrpSpPr/>
          <p:nvPr/>
        </p:nvGrpSpPr>
        <p:grpSpPr>
          <a:xfrm>
            <a:off x="2197638" y="4096851"/>
            <a:ext cx="1498603" cy="494577"/>
            <a:chOff x="0" y="0"/>
            <a:chExt cx="1498602" cy="494576"/>
          </a:xfrm>
        </p:grpSpPr>
        <p:sp>
          <p:nvSpPr>
            <p:cNvPr id="239" name="矩形 37"/>
            <p:cNvSpPr/>
            <p:nvPr/>
          </p:nvSpPr>
          <p:spPr>
            <a:xfrm>
              <a:off x="-1" y="-1"/>
              <a:ext cx="1498604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文字方塊 38"/>
            <p:cNvSpPr txBox="1"/>
            <p:nvPr/>
          </p:nvSpPr>
          <p:spPr>
            <a:xfrm>
              <a:off x="135465" y="63688"/>
              <a:ext cx="1295404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最新消息</a:t>
              </a:r>
            </a:p>
          </p:txBody>
        </p:sp>
      </p:grpSp>
      <p:grpSp>
        <p:nvGrpSpPr>
          <p:cNvPr id="244" name="群組 39"/>
          <p:cNvGrpSpPr/>
          <p:nvPr/>
        </p:nvGrpSpPr>
        <p:grpSpPr>
          <a:xfrm>
            <a:off x="1801929" y="5415019"/>
            <a:ext cx="1887377" cy="494577"/>
            <a:chOff x="0" y="0"/>
            <a:chExt cx="1887376" cy="494576"/>
          </a:xfrm>
        </p:grpSpPr>
        <p:sp>
          <p:nvSpPr>
            <p:cNvPr id="242" name="矩形 40"/>
            <p:cNvSpPr/>
            <p:nvPr/>
          </p:nvSpPr>
          <p:spPr>
            <a:xfrm>
              <a:off x="-1" y="-1"/>
              <a:ext cx="1887378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文字方塊 41"/>
            <p:cNvSpPr txBox="1"/>
            <p:nvPr/>
          </p:nvSpPr>
          <p:spPr>
            <a:xfrm>
              <a:off x="181185" y="63688"/>
              <a:ext cx="158370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關於Petcle</a:t>
              </a:r>
            </a:p>
          </p:txBody>
        </p:sp>
      </p:grpSp>
      <p:grpSp>
        <p:nvGrpSpPr>
          <p:cNvPr id="247" name="群組 43"/>
          <p:cNvGrpSpPr/>
          <p:nvPr/>
        </p:nvGrpSpPr>
        <p:grpSpPr>
          <a:xfrm>
            <a:off x="4085015" y="2695599"/>
            <a:ext cx="982134" cy="494577"/>
            <a:chOff x="0" y="0"/>
            <a:chExt cx="982132" cy="494576"/>
          </a:xfrm>
        </p:grpSpPr>
        <p:sp>
          <p:nvSpPr>
            <p:cNvPr id="245" name="矩形 44"/>
            <p:cNvSpPr/>
            <p:nvPr/>
          </p:nvSpPr>
          <p:spPr>
            <a:xfrm>
              <a:off x="0" y="-1"/>
              <a:ext cx="982133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文字方塊 45"/>
            <p:cNvSpPr txBox="1"/>
            <p:nvPr/>
          </p:nvSpPr>
          <p:spPr>
            <a:xfrm>
              <a:off x="135465" y="63688"/>
              <a:ext cx="762001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註冊</a:t>
              </a:r>
            </a:p>
          </p:txBody>
        </p:sp>
      </p:grpSp>
      <p:grpSp>
        <p:nvGrpSpPr>
          <p:cNvPr id="250" name="群組 46"/>
          <p:cNvGrpSpPr/>
          <p:nvPr/>
        </p:nvGrpSpPr>
        <p:grpSpPr>
          <a:xfrm>
            <a:off x="4085015" y="3390183"/>
            <a:ext cx="982134" cy="494577"/>
            <a:chOff x="0" y="0"/>
            <a:chExt cx="982132" cy="494576"/>
          </a:xfrm>
        </p:grpSpPr>
        <p:sp>
          <p:nvSpPr>
            <p:cNvPr id="248" name="矩形 47"/>
            <p:cNvSpPr/>
            <p:nvPr/>
          </p:nvSpPr>
          <p:spPr>
            <a:xfrm>
              <a:off x="0" y="-1"/>
              <a:ext cx="982133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文字方塊 48"/>
            <p:cNvSpPr txBox="1"/>
            <p:nvPr/>
          </p:nvSpPr>
          <p:spPr>
            <a:xfrm>
              <a:off x="135465" y="63688"/>
              <a:ext cx="762001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登入</a:t>
              </a:r>
            </a:p>
          </p:txBody>
        </p:sp>
      </p:grpSp>
      <p:grpSp>
        <p:nvGrpSpPr>
          <p:cNvPr id="253" name="群組 60"/>
          <p:cNvGrpSpPr/>
          <p:nvPr/>
        </p:nvGrpSpPr>
        <p:grpSpPr>
          <a:xfrm>
            <a:off x="6785917" y="4965075"/>
            <a:ext cx="1498603" cy="494577"/>
            <a:chOff x="0" y="0"/>
            <a:chExt cx="1498602" cy="494576"/>
          </a:xfrm>
        </p:grpSpPr>
        <p:sp>
          <p:nvSpPr>
            <p:cNvPr id="251" name="矩形 61"/>
            <p:cNvSpPr/>
            <p:nvPr/>
          </p:nvSpPr>
          <p:spPr>
            <a:xfrm>
              <a:off x="-1" y="-1"/>
              <a:ext cx="1498604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文字方塊 62"/>
            <p:cNvSpPr txBox="1"/>
            <p:nvPr/>
          </p:nvSpPr>
          <p:spPr>
            <a:xfrm>
              <a:off x="135465" y="63688"/>
              <a:ext cx="1295404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寶貝主頁</a:t>
              </a:r>
            </a:p>
          </p:txBody>
        </p:sp>
      </p:grpSp>
      <p:grpSp>
        <p:nvGrpSpPr>
          <p:cNvPr id="256" name="群組 66"/>
          <p:cNvGrpSpPr/>
          <p:nvPr/>
        </p:nvGrpSpPr>
        <p:grpSpPr>
          <a:xfrm>
            <a:off x="6785917" y="5575579"/>
            <a:ext cx="1498603" cy="494577"/>
            <a:chOff x="0" y="0"/>
            <a:chExt cx="1498602" cy="494576"/>
          </a:xfrm>
        </p:grpSpPr>
        <p:sp>
          <p:nvSpPr>
            <p:cNvPr id="254" name="矩形 67"/>
            <p:cNvSpPr/>
            <p:nvPr/>
          </p:nvSpPr>
          <p:spPr>
            <a:xfrm>
              <a:off x="-1" y="-1"/>
              <a:ext cx="1498604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文字方塊 68"/>
            <p:cNvSpPr txBox="1"/>
            <p:nvPr/>
          </p:nvSpPr>
          <p:spPr>
            <a:xfrm>
              <a:off x="135465" y="63688"/>
              <a:ext cx="1295404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寶貝信箱</a:t>
              </a:r>
            </a:p>
          </p:txBody>
        </p:sp>
      </p:grpSp>
      <p:grpSp>
        <p:nvGrpSpPr>
          <p:cNvPr id="259" name="群組 78"/>
          <p:cNvGrpSpPr/>
          <p:nvPr/>
        </p:nvGrpSpPr>
        <p:grpSpPr>
          <a:xfrm>
            <a:off x="8473433" y="4781476"/>
            <a:ext cx="1498603" cy="494577"/>
            <a:chOff x="0" y="0"/>
            <a:chExt cx="1498602" cy="494576"/>
          </a:xfrm>
        </p:grpSpPr>
        <p:sp>
          <p:nvSpPr>
            <p:cNvPr id="257" name="矩形 79"/>
            <p:cNvSpPr/>
            <p:nvPr/>
          </p:nvSpPr>
          <p:spPr>
            <a:xfrm>
              <a:off x="-1" y="-1"/>
              <a:ext cx="1498604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文字方塊 80"/>
            <p:cNvSpPr txBox="1"/>
            <p:nvPr/>
          </p:nvSpPr>
          <p:spPr>
            <a:xfrm>
              <a:off x="135465" y="63688"/>
              <a:ext cx="1295404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用戶管理</a:t>
              </a:r>
            </a:p>
          </p:txBody>
        </p:sp>
      </p:grpSp>
      <p:grpSp>
        <p:nvGrpSpPr>
          <p:cNvPr id="262" name="群組 88"/>
          <p:cNvGrpSpPr/>
          <p:nvPr/>
        </p:nvGrpSpPr>
        <p:grpSpPr>
          <a:xfrm>
            <a:off x="5616625" y="4135589"/>
            <a:ext cx="1498603" cy="494577"/>
            <a:chOff x="0" y="0"/>
            <a:chExt cx="1498602" cy="494576"/>
          </a:xfrm>
        </p:grpSpPr>
        <p:sp>
          <p:nvSpPr>
            <p:cNvPr id="260" name="矩形 90"/>
            <p:cNvSpPr/>
            <p:nvPr/>
          </p:nvSpPr>
          <p:spPr>
            <a:xfrm>
              <a:off x="-1" y="-1"/>
              <a:ext cx="1498604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文字方塊 91"/>
            <p:cNvSpPr txBox="1"/>
            <p:nvPr/>
          </p:nvSpPr>
          <p:spPr>
            <a:xfrm>
              <a:off x="135465" y="63688"/>
              <a:ext cx="1295404" cy="408941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我的寶貝</a:t>
              </a:r>
            </a:p>
          </p:txBody>
        </p:sp>
      </p:grpSp>
      <p:grpSp>
        <p:nvGrpSpPr>
          <p:cNvPr id="265" name="群組 18"/>
          <p:cNvGrpSpPr/>
          <p:nvPr/>
        </p:nvGrpSpPr>
        <p:grpSpPr>
          <a:xfrm>
            <a:off x="3365107" y="1592540"/>
            <a:ext cx="982134" cy="494577"/>
            <a:chOff x="0" y="0"/>
            <a:chExt cx="982132" cy="494576"/>
          </a:xfrm>
        </p:grpSpPr>
        <p:sp>
          <p:nvSpPr>
            <p:cNvPr id="263" name="矩形 20"/>
            <p:cNvSpPr/>
            <p:nvPr/>
          </p:nvSpPr>
          <p:spPr>
            <a:xfrm>
              <a:off x="0" y="-1"/>
              <a:ext cx="982133" cy="494578"/>
            </a:xfrm>
            <a:prstGeom prst="rect">
              <a:avLst/>
            </a:prstGeom>
            <a:solidFill>
              <a:srgbClr val="AF8E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文字方塊 21"/>
            <p:cNvSpPr txBox="1"/>
            <p:nvPr/>
          </p:nvSpPr>
          <p:spPr>
            <a:xfrm>
              <a:off x="135465" y="63688"/>
              <a:ext cx="762001" cy="408941"/>
            </a:xfrm>
            <a:prstGeom prst="rect">
              <a:avLst/>
            </a:prstGeom>
            <a:solidFill>
              <a:srgbClr val="AF8E4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前台</a:t>
              </a:r>
            </a:p>
          </p:txBody>
        </p:sp>
      </p:grpSp>
      <p:grpSp>
        <p:nvGrpSpPr>
          <p:cNvPr id="268" name="群組 98"/>
          <p:cNvGrpSpPr/>
          <p:nvPr/>
        </p:nvGrpSpPr>
        <p:grpSpPr>
          <a:xfrm>
            <a:off x="2190886" y="4739905"/>
            <a:ext cx="1498604" cy="494577"/>
            <a:chOff x="0" y="0"/>
            <a:chExt cx="1498602" cy="494576"/>
          </a:xfrm>
        </p:grpSpPr>
        <p:sp>
          <p:nvSpPr>
            <p:cNvPr id="266" name="矩形 99"/>
            <p:cNvSpPr/>
            <p:nvPr/>
          </p:nvSpPr>
          <p:spPr>
            <a:xfrm>
              <a:off x="-1" y="-1"/>
              <a:ext cx="1498604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文字方塊 100"/>
            <p:cNvSpPr txBox="1"/>
            <p:nvPr/>
          </p:nvSpPr>
          <p:spPr>
            <a:xfrm>
              <a:off x="127594" y="63688"/>
              <a:ext cx="1325106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pPr>
              <a:r>
                <a:t>搜尋icon</a:t>
              </a:r>
            </a:p>
          </p:txBody>
        </p:sp>
      </p:grpSp>
      <p:grpSp>
        <p:nvGrpSpPr>
          <p:cNvPr id="87" name="群組 81"/>
          <p:cNvGrpSpPr/>
          <p:nvPr/>
        </p:nvGrpSpPr>
        <p:grpSpPr>
          <a:xfrm>
            <a:off x="10466929" y="4062919"/>
            <a:ext cx="1498605" cy="494579"/>
            <a:chOff x="-1" y="-1"/>
            <a:chExt cx="1498604" cy="494578"/>
          </a:xfrm>
        </p:grpSpPr>
        <p:sp>
          <p:nvSpPr>
            <p:cNvPr id="88" name="矩形 82"/>
            <p:cNvSpPr/>
            <p:nvPr/>
          </p:nvSpPr>
          <p:spPr>
            <a:xfrm>
              <a:off x="-1" y="-1"/>
              <a:ext cx="1498604" cy="494578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文字方塊 83"/>
            <p:cNvSpPr txBox="1"/>
            <p:nvPr/>
          </p:nvSpPr>
          <p:spPr>
            <a:xfrm>
              <a:off x="135465" y="63688"/>
              <a:ext cx="1295404" cy="369329"/>
            </a:xfrm>
            <a:prstGeom prst="rect">
              <a:avLst/>
            </a:prstGeom>
            <a:solidFill>
              <a:srgbClr val="CBB48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pc="300"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rPr lang="zh-TW" altLang="en-US" dirty="0" smtClean="0"/>
                <a:t>信件</a:t>
              </a:r>
              <a:r>
                <a:rPr dirty="0" err="1" smtClean="0"/>
                <a:t>管理</a:t>
              </a:r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矩形 12"/>
          <p:cNvSpPr/>
          <p:nvPr/>
        </p:nvSpPr>
        <p:spPr>
          <a:xfrm>
            <a:off x="-19391" y="-1"/>
            <a:ext cx="6112621" cy="6858001"/>
          </a:xfrm>
          <a:prstGeom prst="rect">
            <a:avLst/>
          </a:prstGeom>
          <a:gradFill>
            <a:gsLst>
              <a:gs pos="0">
                <a:srgbClr val="91DDDB"/>
              </a:gs>
              <a:gs pos="100000">
                <a:srgbClr val="E5D2B5"/>
              </a:gs>
            </a:gsLst>
            <a:path path="circle">
              <a:fillToRect l="62278" t="119636" r="37721" b="-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矩形 13"/>
          <p:cNvSpPr/>
          <p:nvPr/>
        </p:nvSpPr>
        <p:spPr>
          <a:xfrm>
            <a:off x="11053864" y="5719864"/>
            <a:ext cx="1138136" cy="1138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直線接點 19"/>
          <p:cNvSpPr/>
          <p:nvPr/>
        </p:nvSpPr>
        <p:spPr>
          <a:xfrm flipH="1">
            <a:off x="555617" y="543746"/>
            <a:ext cx="1" cy="1763771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2" name="橢圓 3"/>
          <p:cNvSpPr/>
          <p:nvPr/>
        </p:nvSpPr>
        <p:spPr>
          <a:xfrm>
            <a:off x="4020310" y="1367442"/>
            <a:ext cx="4145837" cy="414583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文字方塊 5"/>
          <p:cNvSpPr txBox="1"/>
          <p:nvPr/>
        </p:nvSpPr>
        <p:spPr>
          <a:xfrm>
            <a:off x="4647924" y="3329952"/>
            <a:ext cx="308402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 b="1" spc="600">
                <a:solidFill>
                  <a:srgbClr val="80808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畫面構想</a:t>
            </a:r>
          </a:p>
        </p:txBody>
      </p:sp>
      <p:sp>
        <p:nvSpPr>
          <p:cNvPr id="284" name="文字方塊 16"/>
          <p:cNvSpPr txBox="1"/>
          <p:nvPr/>
        </p:nvSpPr>
        <p:spPr>
          <a:xfrm>
            <a:off x="4551217" y="2447395"/>
            <a:ext cx="3084022" cy="807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000" b="1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150</Words>
  <Application>Microsoft Office PowerPoint</Application>
  <PresentationFormat>寬螢幕</PresentationFormat>
  <Paragraphs>100</Paragraphs>
  <Slides>35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1" baseType="lpstr">
      <vt:lpstr>Microsoft JhengHei</vt:lpstr>
      <vt:lpstr>Microsoft JhengHei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17</cp:revision>
  <dcterms:modified xsi:type="dcterms:W3CDTF">2020-12-23T05:54:11Z</dcterms:modified>
</cp:coreProperties>
</file>